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_1761171167472903_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_1761171168509698_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_1761171169463301_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_1761171170431584_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 xmlns:m="http://schemas.openxmlformats.org/officeDocument/2006/math" xmlns:a14="http://schemas.microsoft.com/office/drawing/2010/main">
        <p:nvSpPr>
          <p:cNvPr id="221" name="[HOOK]…"/>
          <p:cNvSpPr txBox="1"/>
          <p:nvPr/>
        </p:nvSpPr>
        <p:spPr>
          <a:xfrm>
            <a:off x="571602" y="1432765"/>
            <a:ext cx="6171996" cy="62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lnSpc>
                <a:spcPct val="110000"/>
              </a:lnSpc>
              <a:defRPr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6300" b="1">
                <a:latin typeface="Poppins"/>
              </a:rPr>
              <a:t>Transforming Business with AI Agents</a:t>
            </a:r>
            <a:r>
              <a:t>
</a:t>
            </a:r>
            <a:r>
              <a:rPr sz="1700" b="0">
                <a:latin typeface="Poppins thin"/>
              </a:rPr>
              <a:t>Optimize resources, maximize ROI, and extend your B2B marketing budget through data-backed decisions.</a:t>
            </a:r>
          </a:p>
        </p:txBody>
      </p:sp>
    </p:spTree>
  </p:cSld>
  <p:clrMapOvr xmlns:m="http://schemas.openxmlformats.org/officeDocument/2006/math" xmlns:a14="http://schemas.microsoft.com/office/drawing/2010/main"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 xmlns:m="http://schemas.openxmlformats.org/officeDocument/2006/math" xmlns:a14="http://schemas.microsoft.com/office/drawing/2010/main">
        <p:nvSpPr>
          <p:cNvPr id="223" name="[HOOK]…"/>
          <p:cNvSpPr txBox="1"/>
          <p:nvPr/>
        </p:nvSpPr>
        <p:spPr>
          <a:xfrm>
            <a:off x="555733" y="3873502"/>
            <a:ext cx="6106301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>
              <a:lnSpc>
                <a:spcPct val="110000"/>
              </a:lnSpc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7000" b="1">
                <a:latin typeface="Poppins"/>
              </a:rPr>
              <a:t>Why this matters today</a:t>
            </a:r>
            <a:r>
              <a:t>
</a:t>
            </a:r>
            <a:r>
              <a:rPr sz="1700" b="0">
                <a:latin typeface="Poppins thin"/>
              </a:rPr>
              <a:t>Early adopters of AI agents are already boosting efficiency, reducing costs,
and creating new value streams. Those who delay risk being disrupted.</a:t>
            </a:r>
          </a:p>
        </p:txBody>
      </p:sp>
      <p:sp xmlns:m="http://schemas.openxmlformats.org/officeDocument/2006/math" xmlns:a14="http://schemas.microsoft.com/office/drawing/2010/main">
        <p:nvSpPr>
          <p:cNvPr id="224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 xmlns:m="http://schemas.openxmlformats.org/officeDocument/2006/math" xmlns:a14="http://schemas.microsoft.com/office/drawing/2010/main"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 xmlns:m="http://schemas.openxmlformats.org/officeDocument/2006/math" xmlns:a14="http://schemas.microsoft.com/office/drawing/2010/main">
        <p:nvSpPr>
          <p:cNvPr id="226" name="[HOOK]…"/>
          <p:cNvSpPr txBox="1"/>
          <p:nvPr/>
        </p:nvSpPr>
        <p:spPr>
          <a:xfrm>
            <a:off x="604450" y="1227668"/>
            <a:ext cx="6106300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50000"/>
              </a:lnSpc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5 ways AI agents are reshaping business</a:t>
            </a:r>
            <a:r>
              <a:t>
</a:t>
            </a:r>
            <a:r>
              <a:rPr sz="2000" b="0">
                <a:latin typeface="Poppins thin"/>
              </a:rPr>
              <a:t>1. Automating repetitive tasks
2. Enabling contextual decision-making
3. Personalizing customer engagement
4. Unlocking new business models
5. Driving cost savings at scale</a:t>
            </a:r>
          </a:p>
        </p:txBody>
      </p:sp>
      <p:sp xmlns:m="http://schemas.openxmlformats.org/officeDocument/2006/math" xmlns:a14="http://schemas.microsoft.com/office/drawing/2010/main">
        <p:nvSpPr>
          <p:cNvPr id="22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 xmlns:m="http://schemas.openxmlformats.org/officeDocument/2006/math" xmlns:a14="http://schemas.microsoft.com/office/drawing/2010/main"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 xmlns:m="http://schemas.openxmlformats.org/officeDocument/2006/math" xmlns:a14="http://schemas.microsoft.com/office/drawing/2010/main">
        <p:nvPicPr>
          <p:cNvPr id="238" name="Picture 237" descr="image-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7" y="1319333"/>
            <a:ext cx="5756906" cy="3116623"/>
          </a:xfrm>
          <a:prstGeom prst="rect">
            <a:avLst/>
          </a:prstGeom>
        </p:spPr>
      </p:pic>
      <p:sp xmlns:m="http://schemas.openxmlformats.org/officeDocument/2006/math" xmlns:a14="http://schemas.microsoft.com/office/drawing/2010/main">
        <p:nvSpPr>
          <p:cNvPr id="236" name="[HOOK]…"/>
          <p:cNvSpPr txBox="1"/>
          <p:nvPr/>
        </p:nvSpPr>
        <p:spPr>
          <a:xfrm>
            <a:off x="825297" y="5012268"/>
            <a:ext cx="5664606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AI Agents in Action</a:t>
            </a:r>
            <a:r>
              <a:t>
</a:t>
            </a:r>
            <a:r>
              <a:rPr sz="1700" b="0">
                <a:latin typeface="Poppins thin"/>
              </a:rPr>
              <a:t>Imagine a customer service agent that not only answers questions but anticipates needs and resolves issues proactively.</a:t>
            </a:r>
          </a:p>
        </p:txBody>
      </p:sp>
      <p:sp xmlns:m="http://schemas.openxmlformats.org/officeDocument/2006/math" xmlns:a14="http://schemas.microsoft.com/office/drawing/2010/main">
        <p:nvSpPr>
          <p:cNvPr id="23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 xmlns:m="http://schemas.openxmlformats.org/officeDocument/2006/math" xmlns:a14="http://schemas.microsoft.com/office/drawing/2010/main"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 xmlns:m="http://schemas.openxmlformats.org/officeDocument/2006/math" xmlns:a14="http://schemas.microsoft.com/office/drawing/2010/main">
        <p:nvPicPr>
          <p:cNvPr id="244" name="Picture 243" descr="image-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276" y="4491376"/>
            <a:ext cx="3170934" cy="3051025"/>
          </a:xfrm>
          <a:prstGeom prst="rect">
            <a:avLst/>
          </a:prstGeom>
        </p:spPr>
      </p:pic>
      <p:sp xmlns:m="http://schemas.openxmlformats.org/officeDocument/2006/math" xmlns:a14="http://schemas.microsoft.com/office/drawing/2010/main">
        <p:nvSpPr>
          <p:cNvPr id="240" name="[IMAGE_BOTTOM_RIGHT_CAP]"/>
          <p:cNvSpPr txBox="1"/>
          <p:nvPr/>
        </p:nvSpPr>
        <p:spPr>
          <a:xfrm>
            <a:off x="835587" y="5691833"/>
            <a:ext cx="1258700" cy="87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⚡ Faster, smarter, more confident decisions</a:t>
            </a:r>
          </a:p>
        </p:txBody>
      </p:sp>
      <p:sp xmlns:m="http://schemas.openxmlformats.org/officeDocument/2006/math" xmlns:a14="http://schemas.microsoft.com/office/drawing/2010/main">
        <p:nvSpPr>
          <p:cNvPr id="241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  <p:sp xmlns:m="http://schemas.openxmlformats.org/officeDocument/2006/math" xmlns:a14="http://schemas.microsoft.com/office/drawing/2010/main">
        <p:nvSpPr>
          <p:cNvPr id="242" name="[HOOK]…"/>
          <p:cNvSpPr txBox="1"/>
          <p:nvPr/>
        </p:nvSpPr>
        <p:spPr>
          <a:xfrm>
            <a:off x="786516" y="1578851"/>
            <a:ext cx="5637641" cy="97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From insight to execution</a:t>
            </a:r>
            <a:r>
              <a:t>
</a:t>
            </a:r>
            <a:r>
              <a:rPr sz="2300" b="0">
                <a:latin typeface="Poppins thin"/>
              </a:rPr>
              <a:t>Reasoning models analyze the “why” behind the data and recommend the best next step.</a:t>
            </a:r>
          </a:p>
        </p:txBody>
      </p:sp>
      <p:pic xmlns:m="http://schemas.openxmlformats.org/officeDocument/2006/math" xmlns:a14="http://schemas.microsoft.com/office/drawing/2010/main">
        <p:nvPicPr>
          <p:cNvPr id="24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1369" y="5843921"/>
            <a:ext cx="1258700" cy="569580"/>
          </a:xfrm>
          <a:prstGeom prst="rect">
            <a:avLst/>
          </a:prstGeom>
          <a:ln w="12700">
            <a:miter lim="400000"/>
          </a:ln>
        </p:spPr>
      </p:pic>
    </p:spTree>
  </p:cSld>
  <p:clrMapOvr xmlns:m="http://schemas.openxmlformats.org/officeDocument/2006/math" xmlns:a14="http://schemas.microsoft.com/office/drawing/2010/main"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 xmlns:m="http://schemas.openxmlformats.org/officeDocument/2006/math" xmlns:a14="http://schemas.microsoft.com/office/drawing/2010/main">
        <p:nvPicPr>
          <p:cNvPr id="254" name="Picture 253" descr="image-w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45" y="4479895"/>
            <a:ext cx="5656510" cy="3062272"/>
          </a:xfrm>
          <a:prstGeom prst="rect">
            <a:avLst/>
          </a:prstGeom>
        </p:spPr>
      </p:pic>
      <p:sp xmlns:m="http://schemas.openxmlformats.org/officeDocument/2006/math" xmlns:a14="http://schemas.microsoft.com/office/drawing/2010/main">
        <p:nvSpPr>
          <p:cNvPr id="252" name="[HOOK]…"/>
          <p:cNvSpPr txBox="1"/>
          <p:nvPr/>
        </p:nvSpPr>
        <p:spPr>
          <a:xfrm>
            <a:off x="812597" y="1365034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Future-proof your company</a:t>
            </a:r>
            <a:r>
              <a:t>
</a:t>
            </a:r>
            <a:r>
              <a:rPr sz="2300" b="0">
                <a:latin typeface="Poppins thin"/>
              </a:rPr>
              <a:t>Reasoning models analyze the “why” behind the data and recommend the best next step.</a:t>
            </a:r>
          </a:p>
        </p:txBody>
      </p:sp>
      <p:sp xmlns:m="http://schemas.openxmlformats.org/officeDocument/2006/math" xmlns:a14="http://schemas.microsoft.com/office/drawing/2010/main">
        <p:nvSpPr>
          <p:cNvPr id="253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 xmlns:m="http://schemas.openxmlformats.org/officeDocument/2006/math" xmlns:a14="http://schemas.microsoft.com/office/drawing/2010/main"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 xmlns:m="http://schemas.openxmlformats.org/officeDocument/2006/math" xmlns:a14="http://schemas.microsoft.com/office/drawing/2010/main">
        <p:nvPicPr>
          <p:cNvPr id="250" name="Picture 249" descr="image-h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10" y="4021157"/>
            <a:ext cx="3747233" cy="3605173"/>
          </a:xfrm>
          <a:prstGeom prst="rect">
            <a:avLst/>
          </a:prstGeom>
        </p:spPr>
      </p:pic>
      <p:pic xmlns:m="http://schemas.openxmlformats.org/officeDocument/2006/math" xmlns:a14="http://schemas.microsoft.com/office/drawing/2010/main">
        <p:nvPicPr>
          <p:cNvPr id="24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9100" y="5445054"/>
            <a:ext cx="1130747" cy="511679"/>
          </a:xfrm>
          <a:prstGeom prst="rect">
            <a:avLst/>
          </a:prstGeom>
          <a:ln w="12700">
            <a:miter lim="400000"/>
          </a:ln>
        </p:spPr>
      </p:pic>
      <p:sp xmlns:m="http://schemas.openxmlformats.org/officeDocument/2006/math" xmlns:a14="http://schemas.microsoft.com/office/drawing/2010/main">
        <p:nvSpPr>
          <p:cNvPr id="247" name="[IMAGE_BOTTOM_LEFT_CAP]"/>
          <p:cNvSpPr txBox="1"/>
          <p:nvPr/>
        </p:nvSpPr>
        <p:spPr>
          <a:xfrm>
            <a:off x="5143395" y="5397366"/>
            <a:ext cx="1336625" cy="6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🚀 Reasoning is the new ROI</a:t>
            </a:r>
          </a:p>
        </p:txBody>
      </p:sp>
      <p:sp xmlns:m="http://schemas.openxmlformats.org/officeDocument/2006/math" xmlns:a14="http://schemas.microsoft.com/office/drawing/2010/main">
        <p:nvSpPr>
          <p:cNvPr id="248" name="[HOOK]…"/>
          <p:cNvSpPr txBox="1"/>
          <p:nvPr/>
        </p:nvSpPr>
        <p:spPr>
          <a:xfrm>
            <a:off x="825297" y="13800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100000"/>
              </a:lnSpc>
              <a:defRPr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4000" b="1">
                <a:latin typeface="Poppins"/>
              </a:rPr>
              <a:t>The competitive edge</a:t>
            </a:r>
            <a:r>
              <a:t>
</a:t>
            </a:r>
            <a:r>
              <a:rPr sz="1700" b="0">
                <a:latin typeface="Poppins thin"/>
              </a:rPr>
              <a:t>Success will belong to those who combine data, reasoning, and execution.</a:t>
            </a:r>
          </a:p>
        </p:txBody>
      </p:sp>
      <p:sp xmlns:m="http://schemas.openxmlformats.org/officeDocument/2006/math" xmlns:a14="http://schemas.microsoft.com/office/drawing/2010/main">
        <p:nvSpPr>
          <p:cNvPr id="249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>
              <a:lnSpc>
                <a:spcPct val="100000"/>
              </a:lnSpc>
            </a:pPr>
            <a:r>
              <a:rPr sz="1200" b="0">
                <a:latin typeface="Poppins thin"/>
              </a:rPr>
              <a:t>Transforming Business with AI Agents</a:t>
            </a:r>
          </a:p>
        </p:txBody>
      </p:sp>
    </p:spTree>
  </p:cSld>
  <p:clrMapOvr xmlns:m="http://schemas.openxmlformats.org/officeDocument/2006/math" xmlns:a14="http://schemas.microsoft.com/office/drawing/2010/main"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 xmlns:m="http://schemas.openxmlformats.org/officeDocument/2006/math" xmlns:a14="http://schemas.microsoft.com/office/drawing/2010/main">
        <p:nvSpPr>
          <p:cNvPr id="255" name="[HOOK]…"/>
          <p:cNvSpPr txBox="1"/>
          <p:nvPr/>
        </p:nvSpPr>
        <p:spPr>
          <a:xfrm>
            <a:off x="812597" y="2887340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 algn="ctr">
              <a:lnSpc>
                <a:spcPct val="100000"/>
              </a:lnSpc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rPr sz="5800" b="1">
                <a:latin typeface="Poppins"/>
              </a:rPr>
              <a:t>What are your thoughts?</a:t>
            </a:r>
            <a:r>
              <a:t>
</a:t>
            </a:r>
            <a:r>
              <a:rPr sz="1700" b="0">
                <a:latin typeface="Poppins thin"/>
              </a:rPr>
              <a:t>Ready to transform your  B2B marketing with data?</a:t>
            </a:r>
          </a:p>
        </p:txBody>
      </p:sp>
      <p:sp xmlns:m="http://schemas.openxmlformats.org/officeDocument/2006/math" xmlns:a14="http://schemas.microsoft.com/office/drawing/2010/main">
        <p:nvSpPr>
          <p:cNvPr id="256" name="Follow for more!"/>
          <p:cNvSpPr txBox="1"/>
          <p:nvPr/>
        </p:nvSpPr>
        <p:spPr>
          <a:xfrm>
            <a:off x="2598040" y="4348482"/>
            <a:ext cx="2119119" cy="447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Follow for more!</a:t>
            </a:r>
          </a:p>
        </p:txBody>
      </p:sp>
    </p:spTree>
  </p:cSld>
  <p:clrMapOvr xmlns:m="http://schemas.openxmlformats.org/officeDocument/2006/math" xmlns:a14="http://schemas.microsoft.com/office/drawing/2010/main"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